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5"/>
  </p:notesMasterIdLst>
  <p:sldIdLst>
    <p:sldId id="258" r:id="rId2"/>
    <p:sldId id="257" r:id="rId3"/>
    <p:sldId id="278" r:id="rId4"/>
    <p:sldId id="281" r:id="rId5"/>
    <p:sldId id="261" r:id="rId6"/>
    <p:sldId id="289" r:id="rId7"/>
    <p:sldId id="262" r:id="rId8"/>
    <p:sldId id="263" r:id="rId9"/>
    <p:sldId id="264" r:id="rId10"/>
    <p:sldId id="265" r:id="rId11"/>
    <p:sldId id="287" r:id="rId12"/>
    <p:sldId id="286" r:id="rId13"/>
    <p:sldId id="288" r:id="rId14"/>
    <p:sldId id="275" r:id="rId15"/>
    <p:sldId id="277" r:id="rId16"/>
    <p:sldId id="276" r:id="rId17"/>
    <p:sldId id="279" r:id="rId18"/>
    <p:sldId id="292" r:id="rId19"/>
    <p:sldId id="293" r:id="rId20"/>
    <p:sldId id="295" r:id="rId21"/>
    <p:sldId id="280" r:id="rId22"/>
    <p:sldId id="285" r:id="rId23"/>
    <p:sldId id="267" r:id="rId24"/>
    <p:sldId id="271" r:id="rId25"/>
    <p:sldId id="272" r:id="rId26"/>
    <p:sldId id="273" r:id="rId27"/>
    <p:sldId id="290" r:id="rId28"/>
    <p:sldId id="274" r:id="rId29"/>
    <p:sldId id="283" r:id="rId30"/>
    <p:sldId id="268" r:id="rId31"/>
    <p:sldId id="270" r:id="rId32"/>
    <p:sldId id="269" r:id="rId33"/>
    <p:sldId id="259" r:id="rId34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65BBB4-775E-457B-8BE2-1C86EA8B81B5}">
          <p14:sldIdLst>
            <p14:sldId id="258"/>
            <p14:sldId id="257"/>
            <p14:sldId id="278"/>
            <p14:sldId id="281"/>
            <p14:sldId id="261"/>
            <p14:sldId id="289"/>
            <p14:sldId id="262"/>
            <p14:sldId id="263"/>
            <p14:sldId id="264"/>
            <p14:sldId id="265"/>
            <p14:sldId id="287"/>
            <p14:sldId id="286"/>
            <p14:sldId id="288"/>
            <p14:sldId id="275"/>
            <p14:sldId id="277"/>
            <p14:sldId id="276"/>
            <p14:sldId id="279"/>
            <p14:sldId id="292"/>
            <p14:sldId id="293"/>
            <p14:sldId id="295"/>
            <p14:sldId id="280"/>
            <p14:sldId id="285"/>
            <p14:sldId id="267"/>
            <p14:sldId id="271"/>
            <p14:sldId id="272"/>
            <p14:sldId id="273"/>
            <p14:sldId id="290"/>
            <p14:sldId id="274"/>
            <p14:sldId id="283"/>
            <p14:sldId id="268"/>
            <p14:sldId id="270"/>
            <p14:sldId id="269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33CCFF"/>
    <a:srgbClr val="FFCCCC"/>
    <a:srgbClr val="99FFCC"/>
    <a:srgbClr val="CCFF66"/>
    <a:srgbClr val="FF9999"/>
    <a:srgbClr val="0099FF"/>
    <a:srgbClr val="00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>
        <p:scale>
          <a:sx n="60" d="100"/>
          <a:sy n="60" d="100"/>
        </p:scale>
        <p:origin x="-198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'2023-2025'!$B$34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'2023-2025'!$C$33:$E$33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'2023-2025'!$C$34:$E$34</c:f>
              <c:numCache>
                <c:formatCode>#,##0.0</c:formatCode>
                <c:ptCount val="3"/>
                <c:pt idx="0">
                  <c:v>2664.6</c:v>
                </c:pt>
                <c:pt idx="1">
                  <c:v>2638.4</c:v>
                </c:pt>
                <c:pt idx="2">
                  <c:v>3919.4</c:v>
                </c:pt>
              </c:numCache>
            </c:numRef>
          </c:val>
        </c:ser>
        <c:ser>
          <c:idx val="1"/>
          <c:order val="1"/>
          <c:tx>
            <c:strRef>
              <c:f>'2023-2025'!$B$35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'2023-2025'!$C$33:$E$33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'2023-2025'!$C$35:$E$35</c:f>
              <c:numCache>
                <c:formatCode>#,##0.0</c:formatCode>
                <c:ptCount val="3"/>
                <c:pt idx="0">
                  <c:v>715186.6</c:v>
                </c:pt>
                <c:pt idx="1">
                  <c:v>727652.4</c:v>
                </c:pt>
                <c:pt idx="2">
                  <c:v>808603.9</c:v>
                </c:pt>
              </c:numCache>
            </c:numRef>
          </c:val>
        </c:ser>
        <c:ser>
          <c:idx val="2"/>
          <c:order val="2"/>
          <c:tx>
            <c:strRef>
              <c:f>'2023-2025'!$B$36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'2023-2025'!$C$33:$E$33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'2023-2025'!$C$36:$E$36</c:f>
              <c:numCache>
                <c:formatCode>#,##0.0</c:formatCode>
                <c:ptCount val="3"/>
                <c:pt idx="0">
                  <c:v>717851.2</c:v>
                </c:pt>
                <c:pt idx="1">
                  <c:v>730290.8</c:v>
                </c:pt>
                <c:pt idx="2">
                  <c:v>812523.3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5138048"/>
        <c:axId val="125139584"/>
      </c:barChart>
      <c:catAx>
        <c:axId val="12513804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ru-RU"/>
          </a:p>
        </c:txPr>
        <c:crossAx val="125139584"/>
        <c:crosses val="autoZero"/>
        <c:auto val="1"/>
        <c:lblAlgn val="ctr"/>
        <c:lblOffset val="100"/>
        <c:noMultiLvlLbl val="0"/>
      </c:catAx>
      <c:valAx>
        <c:axId val="12513958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251380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261019501642"/>
          <c:y val="4.3277894749616221E-2"/>
          <c:w val="0.84291084336220856"/>
          <c:h val="0.95672215023754947"/>
        </c:manualLayout>
      </c:layout>
      <c:doughnutChart>
        <c:varyColors val="1"/>
        <c:ser>
          <c:idx val="0"/>
          <c:order val="0"/>
          <c:explosion val="16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'2023-2025'!$B$24:$B$27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'2023-2025'!$D$24:$D$27</c:f>
              <c:numCache>
                <c:formatCode>#,##0.0</c:formatCode>
                <c:ptCount val="4"/>
                <c:pt idx="0">
                  <c:v>128391.5</c:v>
                </c:pt>
                <c:pt idx="1">
                  <c:v>82256.7</c:v>
                </c:pt>
                <c:pt idx="2">
                  <c:v>459412.5</c:v>
                </c:pt>
                <c:pt idx="3">
                  <c:v>4823.3999999999996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6941617424234"/>
          <c:y val="2.4323966116523672E-2"/>
          <c:w val="0.69903919277812399"/>
          <c:h val="0.97567603388347635"/>
        </c:manualLayout>
      </c:layout>
      <c:doughnutChart>
        <c:varyColors val="1"/>
        <c:ser>
          <c:idx val="0"/>
          <c:order val="0"/>
          <c:explosion val="9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'2023-2025'!$B$24:$B$27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'2023-2025'!$E$24:$E$27</c:f>
              <c:numCache>
                <c:formatCode>#,##0.0</c:formatCode>
                <c:ptCount val="4"/>
                <c:pt idx="0">
                  <c:v>137042.9</c:v>
                </c:pt>
                <c:pt idx="1">
                  <c:v>60696</c:v>
                </c:pt>
                <c:pt idx="2">
                  <c:v>459332.5</c:v>
                </c:pt>
                <c:pt idx="3">
                  <c:v>4823.3999999999996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МО «Баяндаевский район» </a:t>
            </a:r>
            <a:r>
              <a:rPr lang="ru-RU" dirty="0" smtClean="0"/>
              <a:t>2021-2025</a:t>
            </a:r>
            <a:r>
              <a:rPr lang="ru-RU" baseline="0" dirty="0" smtClean="0"/>
              <a:t> </a:t>
            </a:r>
            <a:r>
              <a:rPr lang="ru-RU" dirty="0" smtClean="0"/>
              <a:t>годы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207365591909445"/>
          <c:y val="8.1175998833479146E-2"/>
          <c:w val="0.74746538509116833"/>
          <c:h val="0.733486439195100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'2023-2025'!$B$6</c:f>
              <c:strCache>
                <c:ptCount val="1"/>
                <c:pt idx="0">
                  <c:v>Общий объем расходов  бюджета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'2023-2025'!$C$2:$G$2</c:f>
              <c:strCache>
                <c:ptCount val="5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год, оценка</c:v>
                </c:pt>
                <c:pt idx="4">
                  <c:v>2021 год, факт</c:v>
                </c:pt>
              </c:strCache>
            </c:strRef>
          </c:cat>
          <c:val>
            <c:numRef>
              <c:f>'2023-2025'!$C$6:$G$6</c:f>
              <c:numCache>
                <c:formatCode>#,##0.0</c:formatCode>
                <c:ptCount val="5"/>
                <c:pt idx="0">
                  <c:v>707979.4</c:v>
                </c:pt>
                <c:pt idx="1">
                  <c:v>725584.9</c:v>
                </c:pt>
                <c:pt idx="2">
                  <c:v>812523.3</c:v>
                </c:pt>
                <c:pt idx="3">
                  <c:v>826132.1</c:v>
                </c:pt>
                <c:pt idx="4">
                  <c:v>806409.9</c:v>
                </c:pt>
              </c:numCache>
            </c:numRef>
          </c:val>
        </c:ser>
        <c:ser>
          <c:idx val="1"/>
          <c:order val="1"/>
          <c:tx>
            <c:strRef>
              <c:f>'2023-2025'!$B$7</c:f>
              <c:strCache>
                <c:ptCount val="1"/>
                <c:pt idx="0">
                  <c:v> в том числе ,условно утвержденные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6047214811117E-2"/>
                  <c:y val="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45059018513894E-2"/>
                  <c:y val="-1.8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'2023-2025'!$C$2:$G$2</c:f>
              <c:strCache>
                <c:ptCount val="5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год, оценка</c:v>
                </c:pt>
                <c:pt idx="4">
                  <c:v>2021 год, факт</c:v>
                </c:pt>
              </c:strCache>
            </c:strRef>
          </c:cat>
          <c:val>
            <c:numRef>
              <c:f>'2023-2025'!$C$7:$G$7</c:f>
              <c:numCache>
                <c:formatCode>#,##0.0</c:formatCode>
                <c:ptCount val="5"/>
                <c:pt idx="0">
                  <c:v>9871.7999999999993</c:v>
                </c:pt>
                <c:pt idx="1">
                  <c:v>4705.8999999999996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6735744"/>
        <c:axId val="156931200"/>
      </c:barChart>
      <c:catAx>
        <c:axId val="156735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период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56931200"/>
        <c:crosses val="autoZero"/>
        <c:auto val="1"/>
        <c:lblAlgn val="ctr"/>
        <c:lblOffset val="100"/>
        <c:noMultiLvlLbl val="0"/>
      </c:catAx>
      <c:valAx>
        <c:axId val="15693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/>
          <c:overlay val="0"/>
        </c:title>
        <c:numFmt formatCode="#,##0.0" sourceLinked="1"/>
        <c:majorTickMark val="none"/>
        <c:minorTickMark val="none"/>
        <c:tickLblPos val="nextTo"/>
        <c:crossAx val="156735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363027270940467E-2"/>
          <c:y val="0.93165018955963841"/>
          <c:w val="0.88711316729902157"/>
          <c:h val="4.79794400699912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solidFill>
                  <a:srgbClr val="FFCC99"/>
                </a:solidFill>
              </a:defRPr>
            </a:pPr>
            <a:r>
              <a:rPr lang="ru-RU" sz="2400" b="0" dirty="0">
                <a:solidFill>
                  <a:schemeClr val="tx1"/>
                </a:solidFill>
              </a:rPr>
              <a:t>Динамика </a:t>
            </a:r>
            <a:r>
              <a:rPr lang="ru-RU" sz="2400" b="0" dirty="0" smtClean="0">
                <a:solidFill>
                  <a:schemeClr val="tx1"/>
                </a:solidFill>
              </a:rPr>
              <a:t>доходов бюджета МО «Баяндаевский</a:t>
            </a:r>
            <a:r>
              <a:rPr lang="ru-RU" sz="2400" b="0" baseline="0" dirty="0" smtClean="0">
                <a:solidFill>
                  <a:schemeClr val="tx1"/>
                </a:solidFill>
              </a:rPr>
              <a:t> район» </a:t>
            </a:r>
            <a:endParaRPr lang="ru-RU" sz="24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66987607392793"/>
          <c:y val="9.3199038655585528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'2023-2025'!$B$50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'2023-2025'!$C$49:$G$49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'2023-2025'!$C$50:$G$50</c:f>
              <c:numCache>
                <c:formatCode>#,##0.00</c:formatCode>
                <c:ptCount val="5"/>
                <c:pt idx="0">
                  <c:v>50782.400000000001</c:v>
                </c:pt>
                <c:pt idx="1">
                  <c:v>50438.400000000001</c:v>
                </c:pt>
                <c:pt idx="2">
                  <c:v>52258.7</c:v>
                </c:pt>
                <c:pt idx="3">
                  <c:v>52768.3</c:v>
                </c:pt>
                <c:pt idx="4">
                  <c:v>53291.8</c:v>
                </c:pt>
              </c:numCache>
            </c:numRef>
          </c:val>
        </c:ser>
        <c:ser>
          <c:idx val="1"/>
          <c:order val="1"/>
          <c:tx>
            <c:strRef>
              <c:f>'2023-2025'!$B$51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'2023-2025'!$C$49:$G$49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'2023-2025'!$C$51:$G$51</c:f>
              <c:numCache>
                <c:formatCode>#,##0.00</c:formatCode>
                <c:ptCount val="5"/>
                <c:pt idx="0">
                  <c:v>764588</c:v>
                </c:pt>
                <c:pt idx="1">
                  <c:v>748778.7</c:v>
                </c:pt>
                <c:pt idx="2">
                  <c:v>756345.2</c:v>
                </c:pt>
                <c:pt idx="3">
                  <c:v>674884.1</c:v>
                </c:pt>
                <c:pt idx="4">
                  <c:v>661894.80000000005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5210624"/>
        <c:axId val="125212544"/>
      </c:barChart>
      <c:catAx>
        <c:axId val="12521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ru-RU" sz="1600">
                    <a:solidFill>
                      <a:schemeClr val="tx1"/>
                    </a:solidFill>
                  </a:rPr>
                  <a:t>периоды</a:t>
                </a:r>
              </a:p>
            </c:rich>
          </c:tx>
          <c:layout>
            <c:manualLayout>
              <c:xMode val="edge"/>
              <c:yMode val="edge"/>
              <c:x val="0.50081305694893197"/>
              <c:y val="0.88814456858752089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25212544"/>
        <c:crosses val="autoZero"/>
        <c:auto val="1"/>
        <c:lblAlgn val="ctr"/>
        <c:lblOffset val="100"/>
        <c:noMultiLvlLbl val="0"/>
      </c:catAx>
      <c:valAx>
        <c:axId val="125212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ru-RU" sz="1600">
                    <a:solidFill>
                      <a:schemeClr val="tx1"/>
                    </a:solidFill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9.3762204775178666E-3"/>
              <c:y val="0.40391817564716459"/>
            </c:manualLayout>
          </c:layout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25210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4630257993937E-2"/>
          <c:y val="0.18751109592138507"/>
          <c:w val="0.93269073948401215"/>
          <c:h val="0.66730480864704067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'2023-2025'!$B$96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0.10322792953679231"/>
                  <c:y val="-6.8361744875224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108905853520722E-2"/>
                  <c:y val="5.6968120729353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934695322006394"/>
                  <c:y val="-6.266493280228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89882170249073E-2"/>
                  <c:y val="5.1271308656418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523113889244337E-2"/>
                  <c:y val="-4.557449658348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'2023-2025'!$C$96:$G$96</c:f>
              <c:numCache>
                <c:formatCode>#,##0.00</c:formatCode>
                <c:ptCount val="5"/>
                <c:pt idx="0">
                  <c:v>36776.400000000001</c:v>
                </c:pt>
                <c:pt idx="1">
                  <c:v>36199.9</c:v>
                </c:pt>
                <c:pt idx="2">
                  <c:v>36792.1</c:v>
                </c:pt>
                <c:pt idx="3">
                  <c:v>36959.1</c:v>
                </c:pt>
                <c:pt idx="4">
                  <c:v>37232.5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258944"/>
        <c:axId val="60722176"/>
      </c:lineChart>
      <c:catAx>
        <c:axId val="60258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60722176"/>
        <c:crosses val="autoZero"/>
        <c:auto val="1"/>
        <c:lblAlgn val="ctr"/>
        <c:lblOffset val="100"/>
        <c:noMultiLvlLbl val="0"/>
      </c:catAx>
      <c:valAx>
        <c:axId val="607221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6025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32458891122089"/>
          <c:y val="0"/>
          <c:w val="0.56323155758784227"/>
          <c:h val="6.26584873461678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4622150378587E-2"/>
          <c:y val="0.22860736819451913"/>
          <c:w val="0.93269075569924287"/>
          <c:h val="0.62944429652600498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'2023-2025'!$B$98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7.9424908274893458E-2"/>
                  <c:y val="-5.7599924530492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603441588633078E-2"/>
                  <c:y val="6.9119909436591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603441588633078E-2"/>
                  <c:y val="-3.455995471829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108882459365109E-2"/>
                  <c:y val="4.607993962439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701637440706915E-2"/>
                  <c:y val="-4.031994717134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'2023-2025'!$C$98:$G$98</c:f>
              <c:numCache>
                <c:formatCode>#,##0.00</c:formatCode>
                <c:ptCount val="5"/>
                <c:pt idx="0">
                  <c:v>7365.8</c:v>
                </c:pt>
                <c:pt idx="1">
                  <c:v>8789.4</c:v>
                </c:pt>
                <c:pt idx="2">
                  <c:v>9840</c:v>
                </c:pt>
                <c:pt idx="3">
                  <c:v>10140</c:v>
                </c:pt>
                <c:pt idx="4">
                  <c:v>10340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400384"/>
        <c:axId val="60401920"/>
      </c:lineChart>
      <c:catAx>
        <c:axId val="60400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60401920"/>
        <c:crosses val="autoZero"/>
        <c:auto val="1"/>
        <c:lblAlgn val="ctr"/>
        <c:lblOffset val="100"/>
        <c:noMultiLvlLbl val="0"/>
      </c:catAx>
      <c:valAx>
        <c:axId val="604019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60400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413185084698192"/>
          <c:y val="1.4217680525360089E-2"/>
          <c:w val="0.58456224162227588"/>
          <c:h val="6.06498823402973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2617061950524E-2"/>
          <c:y val="0.25765539940006671"/>
          <c:w val="0.93888888888888888"/>
          <c:h val="0.62692860515498283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'2023-2025'!$B$104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9.0100187094526912E-2"/>
                  <c:y val="-5.0615198287142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6324297022092E-2"/>
                  <c:y val="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70821233914567E-2"/>
                  <c:y val="-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099950295986331E-2"/>
                  <c:y val="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914530645164723E-2"/>
                  <c:y val="-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'2023-2025'!$C$104:$G$104</c:f>
              <c:numCache>
                <c:formatCode>#,##0.00</c:formatCode>
                <c:ptCount val="5"/>
                <c:pt idx="0">
                  <c:v>1505.5</c:v>
                </c:pt>
                <c:pt idx="1">
                  <c:v>1204.4000000000001</c:v>
                </c:pt>
                <c:pt idx="2">
                  <c:v>1204</c:v>
                </c:pt>
                <c:pt idx="3">
                  <c:v>1204</c:v>
                </c:pt>
                <c:pt idx="4">
                  <c:v>1204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646912"/>
        <c:axId val="144649600"/>
      </c:lineChart>
      <c:catAx>
        <c:axId val="144646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144649600"/>
        <c:crosses val="autoZero"/>
        <c:auto val="1"/>
        <c:lblAlgn val="ctr"/>
        <c:lblOffset val="100"/>
        <c:noMultiLvlLbl val="0"/>
      </c:catAx>
      <c:valAx>
        <c:axId val="1446496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4646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601826569222489"/>
          <c:y val="1.1023080768803466E-2"/>
          <c:w val="0.75202196353823436"/>
          <c:h val="6.269644807984298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50001766911336E-2"/>
          <c:y val="0.231250476617162"/>
          <c:w val="0.93629999646617734"/>
          <c:h val="0.63430892894591351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9.5434187112490687E-2"/>
                  <c:y val="-5.6747230854288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654911956518022E-2"/>
                  <c:y val="6.0530379577907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64002544352321E-2"/>
                  <c:y val="-3.783148723619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654911956518022E-2"/>
                  <c:y val="4.1614635959811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445821368683612E-2"/>
                  <c:y val="-3.783148723619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'2023-2025'!$C$103:$G$103</c:f>
              <c:numCache>
                <c:formatCode>General</c:formatCode>
                <c:ptCount val="5"/>
                <c:pt idx="0" formatCode="#,##0.00">
                  <c:v>1350</c:v>
                </c:pt>
                <c:pt idx="1">
                  <c:v>539</c:v>
                </c:pt>
                <c:pt idx="2">
                  <c:v>750</c:v>
                </c:pt>
                <c:pt idx="3">
                  <c:v>750</c:v>
                </c:pt>
                <c:pt idx="4">
                  <c:v>750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959360"/>
        <c:axId val="142960512"/>
      </c:lineChart>
      <c:catAx>
        <c:axId val="142959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42960512"/>
        <c:crosses val="autoZero"/>
        <c:auto val="1"/>
        <c:lblAlgn val="ctr"/>
        <c:lblOffset val="100"/>
        <c:noMultiLvlLbl val="0"/>
      </c:catAx>
      <c:valAx>
        <c:axId val="142960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2959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713176712792551"/>
          <c:y val="7.1879825748765558E-2"/>
          <c:w val="0.78997260717457196"/>
          <c:h val="0.121539163632204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396801914797E-2"/>
          <c:y val="0.29510261408980087"/>
          <c:w val="0.9450772526249519"/>
          <c:h val="0.5653064689884395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'2023-2025'!$B$102</c:f>
              <c:strCache>
                <c:ptCount val="1"/>
                <c:pt idx="0">
                  <c:v>доходы от оказания платных услуг (работ) и компенсации затрат государства 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8.9607977281276743E-2"/>
                  <c:y val="-3.9399453061135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07977281276716E-2"/>
                  <c:y val="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419824697840594E-2"/>
                  <c:y val="-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702175391818062E-2"/>
                  <c:y val="5.121928897947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94881660322342E-2"/>
                  <c:y val="-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'2023-2025'!$C$102:$G$102</c:f>
              <c:numCache>
                <c:formatCode>#,##0.00</c:formatCode>
                <c:ptCount val="5"/>
                <c:pt idx="0">
                  <c:v>1347.1</c:v>
                </c:pt>
                <c:pt idx="1">
                  <c:v>1055</c:v>
                </c:pt>
                <c:pt idx="2">
                  <c:v>1055</c:v>
                </c:pt>
                <c:pt idx="3">
                  <c:v>1055</c:v>
                </c:pt>
                <c:pt idx="4">
                  <c:v>1055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517760"/>
        <c:axId val="144533760"/>
      </c:lineChart>
      <c:catAx>
        <c:axId val="14451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crossAx val="144533760"/>
        <c:crosses val="autoZero"/>
        <c:auto val="1"/>
        <c:lblAlgn val="ctr"/>
        <c:lblOffset val="100"/>
        <c:noMultiLvlLbl val="0"/>
      </c:catAx>
      <c:valAx>
        <c:axId val="1445337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4517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404355656389057"/>
          <c:y val="2.7496474989878682E-2"/>
          <c:w val="0.84166666666666667"/>
          <c:h val="0.13405139844231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24817013884452E-2"/>
          <c:y val="9.0044538158659121E-2"/>
          <c:w val="0.94586784080882824"/>
          <c:h val="0.78124744924356215"/>
        </c:manualLayout>
      </c:layout>
      <c:lineChart>
        <c:grouping val="stacked"/>
        <c:varyColors val="0"/>
        <c:ser>
          <c:idx val="0"/>
          <c:order val="0"/>
          <c:tx>
            <c:strRef>
              <c:f>'2023-2025'!$B$99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6.6191601322093924E-2"/>
                  <c:y val="-4.8974523607070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184259144806604E-2"/>
                  <c:y val="4.5135306133967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2264386580339E-2"/>
                  <c:y val="-4.0449179631627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52998604309071E-2"/>
                  <c:y val="5.281371836404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408974856251301E-2"/>
                  <c:y val="-4.873253499549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2021 г., факт</c:v>
                </c:pt>
                <c:pt idx="1">
                  <c:v>2022 г., оценка</c:v>
                </c:pt>
                <c:pt idx="2">
                  <c:v>2023 г., прогноз</c:v>
                </c:pt>
                <c:pt idx="3">
                  <c:v>2024 г., прогноз</c:v>
                </c:pt>
                <c:pt idx="4">
                  <c:v>2025 г., прогноз</c:v>
                </c:pt>
              </c:strCache>
            </c:strRef>
          </c:cat>
          <c:val>
            <c:numRef>
              <c:f>'2023-2025'!$C$99:$G$99</c:f>
              <c:numCache>
                <c:formatCode>General</c:formatCode>
                <c:ptCount val="5"/>
                <c:pt idx="0">
                  <c:v>958.3</c:v>
                </c:pt>
                <c:pt idx="1">
                  <c:v>962.7</c:v>
                </c:pt>
                <c:pt idx="2" formatCode="#,##0.00">
                  <c:v>963</c:v>
                </c:pt>
                <c:pt idx="3" formatCode="#,##0.00">
                  <c:v>963.3</c:v>
                </c:pt>
                <c:pt idx="4" formatCode="#,##0.00">
                  <c:v>980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7142528"/>
        <c:axId val="147149568"/>
      </c:lineChart>
      <c:catAx>
        <c:axId val="147142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47149568"/>
        <c:crosses val="autoZero"/>
        <c:auto val="1"/>
        <c:lblAlgn val="ctr"/>
        <c:lblOffset val="100"/>
        <c:noMultiLvlLbl val="0"/>
      </c:catAx>
      <c:valAx>
        <c:axId val="14714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42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14412746584298"/>
          <c:y val="3.228650106816118E-2"/>
          <c:w val="0.53015227570555323"/>
          <c:h val="6.9638623288864207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8809383991347"/>
          <c:y val="1.2829937328618472E-2"/>
          <c:w val="0.76522534911086981"/>
          <c:h val="0.90921320830261954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20"/>
          </c:dPt>
          <c:dPt>
            <c:idx val="2"/>
            <c:bubble3D val="0"/>
            <c:explosion val="23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'2023-2025'!$B$24:$B$27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'2023-2025'!$C$24:$C$27</c:f>
              <c:numCache>
                <c:formatCode>#,##0.0</c:formatCode>
                <c:ptCount val="4"/>
                <c:pt idx="0">
                  <c:v>137646.1</c:v>
                </c:pt>
                <c:pt idx="1">
                  <c:v>109036.6</c:v>
                </c:pt>
                <c:pt idx="2">
                  <c:v>504839.1</c:v>
                </c:pt>
                <c:pt idx="3">
                  <c:v>4823.3999999999996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FF96-6FAA-4D26-8BFA-68B84A204B5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E718-E8CF-48E8-8034-2533275CA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4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3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7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6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представленном слайде</a:t>
            </a:r>
            <a:r>
              <a:rPr lang="ru-RU" baseline="0" dirty="0" smtClean="0"/>
              <a:t> отражена информация в тысячах рублях.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4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2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04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39641" y="0"/>
            <a:ext cx="405077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11" y="3337560"/>
            <a:ext cx="8638939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325" y="1544812"/>
            <a:ext cx="8638939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04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39641" y="0"/>
            <a:ext cx="405077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281" y="3583838"/>
            <a:ext cx="8838049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281" y="2485800"/>
            <a:ext cx="8838049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995550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4876165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8860" y="1600201"/>
            <a:ext cx="4876165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10971372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5486400"/>
            <a:ext cx="5386216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2561" y="5486400"/>
            <a:ext cx="5388332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521" y="1516912"/>
            <a:ext cx="538621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1516912"/>
            <a:ext cx="538833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320"/>
            <a:ext cx="9959567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1185528"/>
            <a:ext cx="4266645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521" y="214424"/>
            <a:ext cx="3657124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521" y="1981200"/>
            <a:ext cx="944757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3848" y="6422065"/>
            <a:ext cx="101586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12" y="1705709"/>
            <a:ext cx="407129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652" y="1019907"/>
            <a:ext cx="5485686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014" y="2998765"/>
            <a:ext cx="407129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0" y="6422065"/>
            <a:ext cx="284443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0413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2330" y="0"/>
            <a:ext cx="2438083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521" y="274638"/>
            <a:ext cx="9955504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995550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520" y="6422065"/>
            <a:ext cx="284443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058" y="6422065"/>
            <a:ext cx="3860297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69785" y="6422065"/>
            <a:ext cx="101586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606" y="3717032"/>
            <a:ext cx="8228529" cy="685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Бюджет МО «Баяндаевский район» </a:t>
            </a:r>
          </a:p>
          <a:p>
            <a:pPr algn="l"/>
            <a:r>
              <a:rPr lang="ru-RU" sz="2400" dirty="0" smtClean="0"/>
              <a:t>на 2023 год и на плановый период 2024 и 2025 годов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4606" y="2636912"/>
            <a:ext cx="8424936" cy="108012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ln w="5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Бюджет для граждан</a:t>
            </a:r>
            <a:endParaRPr lang="ru-RU" sz="5400" dirty="0">
              <a:ln w="5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0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1196752"/>
            <a:ext cx="10832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Формирование основных параметров районного бюджета на 2023 год и на плановый период 2024 и 2025 годов осуществлено в соответствии с требованиями действующего бюджетного и налогового законодательства с учетом планируемых с 2023 года изменений. </a:t>
            </a:r>
            <a:r>
              <a:rPr lang="ru-RU" sz="2400" dirty="0"/>
              <a:t>Также при подготовке проекта решения  учтены ожидаемые параметры исполнения  бюджета за </a:t>
            </a:r>
            <a:r>
              <a:rPr lang="ru-RU" sz="2400" dirty="0" smtClean="0"/>
              <a:t>2022 год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В соответствии с бюджетным законодательством, бюджет района формируется на трехлетний бюджетный цикл, что обеспечивает стабильность и предсказуемость развития бюджетной системы района.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БЮДЖЕТНАЯ СИСТЕМА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50" y="783121"/>
            <a:ext cx="11628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Баяндаевский район включает в себя </a:t>
            </a:r>
            <a:r>
              <a:rPr lang="ru-RU" dirty="0"/>
              <a:t>12 муниципальных образований, в состав которых входит 48 сельских населенных пунктов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62399"/>
              </p:ext>
            </p:extLst>
          </p:nvPr>
        </p:nvGraphicFramePr>
        <p:xfrm>
          <a:off x="334566" y="1519916"/>
          <a:ext cx="5915507" cy="5013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345"/>
                <a:gridCol w="1213162"/>
              </a:tblGrid>
              <a:tr h="38564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Баяндаевский муниципальный район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10 735</a:t>
                      </a: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поселение Баяндай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2 547</a:t>
                      </a: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Васильевск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Гаханы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Курумчинский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1458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Кырма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Люры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Нагалык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607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Ользоны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852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Покровка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671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Половинка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Тургеневка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Хогот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C:\Users\Petr\Desktop\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06" y="2340496"/>
            <a:ext cx="39659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50073" y="1430154"/>
            <a:ext cx="556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численность населения по состоянию на 01.01.2022 года составляет – 10 735 чел.</a:t>
            </a:r>
          </a:p>
        </p:txBody>
      </p:sp>
    </p:spTree>
    <p:extLst>
      <p:ext uri="{BB962C8B-B14F-4D97-AF65-F5344CB8AC3E}">
        <p14:creationId xmlns:p14="http://schemas.microsoft.com/office/powerpoint/2010/main" val="34702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702" y="692203"/>
            <a:ext cx="92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Прогноз социально-экономического развития </a:t>
            </a:r>
          </a:p>
          <a:p>
            <a:pPr algn="ctr"/>
            <a:r>
              <a:rPr lang="ru-RU" sz="2000" dirty="0" smtClean="0"/>
              <a:t>муниципального образования «Баяндаевский район» на 2023-2025 гг.</a:t>
            </a:r>
            <a:endParaRPr lang="ru-RU" sz="20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44603"/>
              </p:ext>
            </p:extLst>
          </p:nvPr>
        </p:nvGraphicFramePr>
        <p:xfrm>
          <a:off x="-2704" y="1447840"/>
          <a:ext cx="12190410" cy="495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614"/>
                <a:gridCol w="648072"/>
                <a:gridCol w="1224136"/>
                <a:gridCol w="1152128"/>
                <a:gridCol w="1149422"/>
                <a:gridCol w="1224136"/>
                <a:gridCol w="1224136"/>
                <a:gridCol w="1080120"/>
                <a:gridCol w="1054646"/>
              </a:tblGrid>
              <a:tr h="297180"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Ед. изм.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</a:p>
                    <a:p>
                      <a:pPr algn="ctr"/>
                      <a:r>
                        <a:rPr lang="ru-RU" sz="1600" dirty="0" smtClean="0"/>
                        <a:t>2020 года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</a:p>
                    <a:p>
                      <a:pPr algn="ctr"/>
                      <a:r>
                        <a:rPr lang="ru-RU" sz="1600" dirty="0" smtClean="0"/>
                        <a:t>2021</a:t>
                      </a:r>
                      <a:r>
                        <a:rPr lang="ru-RU" sz="1600" baseline="0" dirty="0" smtClean="0"/>
                        <a:t> года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Оценка 2022 года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на: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2024 год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</a:tr>
              <a:tr h="37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вариант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вариант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Численность</a:t>
                      </a:r>
                      <a:r>
                        <a:rPr lang="ru-RU" sz="1600" baseline="0" dirty="0" smtClean="0"/>
                        <a:t> постоянного населения -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тыс.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10,73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 по полному кругу</a:t>
                      </a:r>
                      <a:r>
                        <a:rPr lang="ru-RU" sz="1600" baseline="0" dirty="0" smtClean="0"/>
                        <a:t>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тыс. чел.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1,981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регистрируемой безработицы (к трудоспособному населению)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%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Среднемесячная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начисленная заработная плата по полному кругу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29 281,9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32 264,2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32 386,1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32 607,4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32 650,0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33 128,2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33 648,8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Среднемесячная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начисленная заработная плата работников малых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руб.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17 858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21 997,7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22</a:t>
                      </a:r>
                      <a:r>
                        <a:rPr lang="ru-RU" sz="1600" baseline="0" dirty="0" smtClean="0"/>
                        <a:t> 219,8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22 400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22 422,3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22</a:t>
                      </a:r>
                      <a:r>
                        <a:rPr lang="ru-RU" sz="1600" baseline="0" dirty="0" smtClean="0"/>
                        <a:t> 784,5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23 255,6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9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95854"/>
              </p:ext>
            </p:extLst>
          </p:nvPr>
        </p:nvGraphicFramePr>
        <p:xfrm>
          <a:off x="-2704" y="1447840"/>
          <a:ext cx="12190410" cy="528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614"/>
                <a:gridCol w="648072"/>
                <a:gridCol w="1224136"/>
                <a:gridCol w="1152128"/>
                <a:gridCol w="1149422"/>
                <a:gridCol w="1224136"/>
                <a:gridCol w="1224136"/>
                <a:gridCol w="1080120"/>
                <a:gridCol w="1054646"/>
              </a:tblGrid>
              <a:tr h="297180"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Ед. изм.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</a:p>
                    <a:p>
                      <a:pPr algn="ctr"/>
                      <a:r>
                        <a:rPr lang="ru-RU" sz="1600" dirty="0" smtClean="0"/>
                        <a:t>2020 года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</a:p>
                    <a:p>
                      <a:pPr algn="ctr"/>
                      <a:r>
                        <a:rPr lang="ru-RU" sz="1600" dirty="0" smtClean="0"/>
                        <a:t>2021</a:t>
                      </a:r>
                      <a:r>
                        <a:rPr lang="ru-RU" sz="1600" baseline="0" dirty="0" smtClean="0"/>
                        <a:t> года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Оценка 2022 года</a:t>
                      </a:r>
                      <a:endParaRPr lang="ru-RU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на: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7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2024 год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</a:tr>
              <a:tr h="37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вариант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вариант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u="none" dirty="0" smtClean="0"/>
                        <a:t>Объем</a:t>
                      </a:r>
                      <a:r>
                        <a:rPr lang="ru-RU" sz="1600" u="none" baseline="0" dirty="0" smtClean="0"/>
                        <a:t> отгруженных товаров собственного производства, выполненных работ и услуг собственными силами</a:t>
                      </a:r>
                      <a:endParaRPr lang="ru-RU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107,44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178,3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141,94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143,01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143,08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143,72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145,12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Валовый</a:t>
                      </a:r>
                      <a:r>
                        <a:rPr lang="ru-RU" sz="1600" baseline="0" dirty="0" smtClean="0"/>
                        <a:t> выпуск продукции в </a:t>
                      </a:r>
                      <a:r>
                        <a:rPr lang="ru-RU" sz="1600" baseline="0" dirty="0" err="1" smtClean="0"/>
                        <a:t>сельхозорганизациях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194,8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206,8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работ, выполненных по виду</a:t>
                      </a:r>
                      <a:r>
                        <a:rPr lang="ru-RU" sz="1600" baseline="0" dirty="0" smtClean="0"/>
                        <a:t> деятельности «строительство»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44,56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128,9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127,4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89,8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103,7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103,7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109,8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Розничный товарооборот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46,58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Число действующих малых предприятий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Число действующих </a:t>
                      </a:r>
                      <a:r>
                        <a:rPr lang="ru-RU" sz="1600" dirty="0" err="1" smtClean="0"/>
                        <a:t>микропредприятий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8702" y="692203"/>
            <a:ext cx="92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Прогноз социально-экономического развития </a:t>
            </a:r>
          </a:p>
          <a:p>
            <a:pPr algn="ctr"/>
            <a:r>
              <a:rPr lang="ru-RU" sz="2000" dirty="0" smtClean="0"/>
              <a:t>муниципального образования «Баяндаевский район» на 2023-2025 гг.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701" y="692696"/>
            <a:ext cx="779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Основные параметры районного бюджета </a:t>
            </a:r>
          </a:p>
          <a:p>
            <a:pPr algn="ctr"/>
            <a:r>
              <a:rPr lang="ru-RU" sz="2400" dirty="0" smtClean="0"/>
              <a:t>на 2023 год и на плановый период 2024 и 2025 годов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20335"/>
              </p:ext>
            </p:extLst>
          </p:nvPr>
        </p:nvGraphicFramePr>
        <p:xfrm>
          <a:off x="231503" y="1916832"/>
          <a:ext cx="1169635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7821"/>
                <a:gridCol w="1863674"/>
                <a:gridCol w="1768583"/>
                <a:gridCol w="17562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Показатели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Доходы, в том числе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808 603,9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727 652,4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715 186,6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налоговые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неналоговые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52 258,7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52 768,3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53 291,8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безвозмездные перечисления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756 345,2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674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884,1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661 894,8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Расходы, в том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числе: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812 523,3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730 290,8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717 851,2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условно утвержденные расходы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705,9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9 871,8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3 919,4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2 638,4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2 664,6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дефицита к доходам без учета безвозмездных поступлений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7,5%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5,0%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5,0%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Верхний предел государственного долга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3 919,4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6 557,8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29584" y="1502363"/>
            <a:ext cx="161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ыс. руб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ХАРАКТЕРИСТИКИ РАЙОННОГО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844793"/>
              </p:ext>
            </p:extLst>
          </p:nvPr>
        </p:nvGraphicFramePr>
        <p:xfrm>
          <a:off x="-1" y="838200"/>
          <a:ext cx="12190413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7197" y="116632"/>
            <a:ext cx="1019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Основные параметры бюджета МО «Баяндаевский район»  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587080" y="9605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</a:t>
            </a:r>
            <a:r>
              <a:rPr lang="ru-RU" sz="2000" dirty="0" smtClean="0"/>
              <a:t>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73246"/>
              </p:ext>
            </p:extLst>
          </p:nvPr>
        </p:nvGraphicFramePr>
        <p:xfrm>
          <a:off x="262557" y="1772816"/>
          <a:ext cx="11593289" cy="370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2227"/>
                <a:gridCol w="1449105"/>
                <a:gridCol w="1449105"/>
                <a:gridCol w="1449105"/>
                <a:gridCol w="1449105"/>
                <a:gridCol w="130464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50 782,4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50 438,4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52 258,7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52 768,3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53 291,8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64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них: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764 588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748 778,7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756 345,2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674 884,1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661 894,8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Дотации, в том числе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179 452,9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175 082,5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137 646,1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391,5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137 042,9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 на выравнивание бюджетной обеспеченности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112 352,3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123 480,7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137 646,1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128 391,5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137 042,9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948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 на поддержку мер по обеспечению сбалансированности бюджетов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67 100,6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51 601,8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5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 ДОХОДОВ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815 370,4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799 217,1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808 603,9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727 652,4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715 186,6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0686" y="135857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001" y="188640"/>
            <a:ext cx="1062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Показатели поступления доходов в бюджет района в 2021-2025 годах </a:t>
            </a:r>
          </a:p>
          <a:p>
            <a:pPr algn="ctr"/>
            <a:r>
              <a:rPr lang="ru-RU" sz="2400" dirty="0" smtClean="0"/>
              <a:t>с учетом изменения бюджетного и налогового законодательства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58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080052"/>
              </p:ext>
            </p:extLst>
          </p:nvPr>
        </p:nvGraphicFramePr>
        <p:xfrm>
          <a:off x="0" y="44625"/>
          <a:ext cx="12190413" cy="68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24593"/>
              </p:ext>
            </p:extLst>
          </p:nvPr>
        </p:nvGraphicFramePr>
        <p:xfrm>
          <a:off x="0" y="1196752"/>
          <a:ext cx="12190413" cy="473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3158"/>
                <a:gridCol w="1296144"/>
                <a:gridCol w="1296144"/>
                <a:gridCol w="1224136"/>
                <a:gridCol w="1344047"/>
                <a:gridCol w="1366784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50 782,4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50 438,4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52 258,7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52 768,3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53 291,8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64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прибыль,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36 776,4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36 199,9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36 792,1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36 959,1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37 232,5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товары (товары, работы), реализуемые на территории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377,9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389,1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376,6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418,9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442,3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2312">
                <a:tc>
                  <a:txBody>
                    <a:bodyPr/>
                    <a:lstStyle/>
                    <a:p>
                      <a:pPr marL="0" lvl="1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 на совокупный доход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365,8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8 789,4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9 840,0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10 140,0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10 340,0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пошлина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958,3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962,7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963,0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963,3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980,0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970,0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970,0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970,0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980,0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709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платежи при пользовании природными ресурсами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 от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оказания платных услуг (работ) и  компенсации затрат государства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1 347,1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1 055,0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055,0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1 055,0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055,0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НАЛОГОВЫЕ И НЕНАЛОГОВЫЕ ДОХОДЫ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4986" y="775256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</a:t>
            </a:r>
            <a:r>
              <a:rPr lang="ru-RU" sz="2000" dirty="0" smtClean="0"/>
              <a:t>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4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23815"/>
              </p:ext>
            </p:extLst>
          </p:nvPr>
        </p:nvGraphicFramePr>
        <p:xfrm>
          <a:off x="0" y="1196752"/>
          <a:ext cx="12190413" cy="2522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1709"/>
                <a:gridCol w="1228827"/>
                <a:gridCol w="1227333"/>
                <a:gridCol w="1230320"/>
                <a:gridCol w="1299617"/>
                <a:gridCol w="1302607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50 782,4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50 438,4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52 258,7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52 768,3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53 291,8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539,0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штрафы, санкции, возмещение ущерба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1 505,5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1 204,4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1 204,0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1 204,0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1 204,0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6923">
                <a:tc>
                  <a:txBody>
                    <a:bodyPr/>
                    <a:lstStyle/>
                    <a:p>
                      <a:pPr marL="0"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прочие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479,7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НАЛОГОВЫЕ И НЕНАЛОГОВЫЕ ДОХОДЫ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866" y="775256"/>
            <a:ext cx="410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Продолжение таблицы 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38" y="107767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Уважаемые жители Баяндаевского района !</a:t>
            </a:r>
            <a:endParaRPr lang="ru-RU" sz="2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90" y="1590427"/>
            <a:ext cx="1101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Вашему вниманию представлен информационный материал «Бюджет для граждан», созданный для обеспечения реализации принципа прозрачности (открытости) и обеспечения доступного информирования граждан об основных понятиях бюджета и бюджетного процесса, а также об основных направлениях местного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57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35197"/>
              </p:ext>
            </p:extLst>
          </p:nvPr>
        </p:nvGraphicFramePr>
        <p:xfrm>
          <a:off x="0" y="64643"/>
          <a:ext cx="4150989" cy="336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817548"/>
              </p:ext>
            </p:extLst>
          </p:nvPr>
        </p:nvGraphicFramePr>
        <p:xfrm>
          <a:off x="4091136" y="0"/>
          <a:ext cx="410445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350820"/>
              </p:ext>
            </p:extLst>
          </p:nvPr>
        </p:nvGraphicFramePr>
        <p:xfrm>
          <a:off x="8111430" y="17346"/>
          <a:ext cx="4222999" cy="333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900423"/>
              </p:ext>
            </p:extLst>
          </p:nvPr>
        </p:nvGraphicFramePr>
        <p:xfrm>
          <a:off x="-97482" y="3501008"/>
          <a:ext cx="4386185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50" y="29747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783732"/>
              </p:ext>
            </p:extLst>
          </p:nvPr>
        </p:nvGraphicFramePr>
        <p:xfrm>
          <a:off x="4118544" y="3634605"/>
          <a:ext cx="4032448" cy="322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59502" y="3734038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9602" y="3747810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9316" y="0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67014" y="1361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894" y="3747810"/>
            <a:ext cx="7168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т</a:t>
            </a:r>
            <a:r>
              <a:rPr lang="ru-RU" sz="1000" dirty="0" smtClean="0"/>
              <a:t>ыс. руб.</a:t>
            </a:r>
            <a:endParaRPr lang="ru-RU" sz="1000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714391"/>
              </p:ext>
            </p:extLst>
          </p:nvPr>
        </p:nvGraphicFramePr>
        <p:xfrm>
          <a:off x="7949803" y="3645024"/>
          <a:ext cx="4222998" cy="32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57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550" y="1804256"/>
            <a:ext cx="3744416" cy="227281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137 646,1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109 036,6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504 839,1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4 823,4 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550" y="1320840"/>
            <a:ext cx="3744416" cy="8120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2023 год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БЕЗВОЗМЕЗДНЫЕ ПОСТУПЛЕНИЯ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37415"/>
              </p:ext>
            </p:extLst>
          </p:nvPr>
        </p:nvGraphicFramePr>
        <p:xfrm>
          <a:off x="298562" y="4149703"/>
          <a:ext cx="3528392" cy="29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184561" y="1804256"/>
            <a:ext cx="3744416" cy="227281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128 391,5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82 256,7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459 412,5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4 823,4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74966" y="1804256"/>
            <a:ext cx="3744416" cy="227281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137 042,9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60 696,0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459 332,5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4 823,4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4561" y="1320840"/>
            <a:ext cx="3744416" cy="8120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4966" y="1320840"/>
            <a:ext cx="3744416" cy="81201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379037"/>
              </p:ext>
            </p:extLst>
          </p:nvPr>
        </p:nvGraphicFramePr>
        <p:xfrm>
          <a:off x="4306951" y="4077072"/>
          <a:ext cx="3252393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402925"/>
              </p:ext>
            </p:extLst>
          </p:nvPr>
        </p:nvGraphicFramePr>
        <p:xfrm>
          <a:off x="8214244" y="4133936"/>
          <a:ext cx="3643707" cy="27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232057" y="224108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229372" y="252911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29372" y="2826543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32057" y="3106781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8227155" y="231309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234943" y="232654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234943" y="255960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8214244" y="2614617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8220349" y="2868656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4234943" y="2890757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4234943" y="3128303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227155" y="3128303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76509"/>
              </p:ext>
            </p:extLst>
          </p:nvPr>
        </p:nvGraphicFramePr>
        <p:xfrm>
          <a:off x="-60301" y="0"/>
          <a:ext cx="121904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12539" y="3906841"/>
            <a:ext cx="3959331" cy="13849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УСЛОВНО УТВЕРЖДЕННЫЕ РАСХОДЫ</a:t>
            </a:r>
          </a:p>
          <a:p>
            <a:r>
              <a:rPr lang="ru-RU" sz="1400" dirty="0" smtClean="0"/>
              <a:t>Согласно п. 5 ст. 184.1 БК РФ это не распределенные в плановом периоде по разделам, подразделам, целевым статьям и видам расходов в ведомственной структуре расходов бюджета бюджетные ассигнования</a:t>
            </a:r>
            <a:endParaRPr lang="ru-RU" sz="1400" dirty="0"/>
          </a:p>
        </p:txBody>
      </p:sp>
      <p:pic>
        <p:nvPicPr>
          <p:cNvPr id="1030" name="Picture 6" descr="https://cdn2.iconfinder.com/data/icons/bubble-seo-internet-marketing-5/360/Creative_Service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63" y="3680925"/>
            <a:ext cx="522799" cy="5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98" y="18864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Сведения о расходах бюджета на 2023 год и на плановый период 2024 и 2025 годов в сравнении с ожидаемыми за 2022 год и отчетом за 2021 год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05613"/>
              </p:ext>
            </p:extLst>
          </p:nvPr>
        </p:nvGraphicFramePr>
        <p:xfrm>
          <a:off x="334566" y="1373075"/>
          <a:ext cx="11449273" cy="516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9907"/>
                <a:gridCol w="1478688"/>
                <a:gridCol w="1404754"/>
                <a:gridCol w="1330820"/>
                <a:gridCol w="1404754"/>
                <a:gridCol w="1260350"/>
              </a:tblGrid>
              <a:tr h="383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год,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73 672,2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81 470,3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75 067,1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71 832,8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76 746,7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11 456,9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7 421,4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6 309,0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5 090,4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5 029,1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829,1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977,8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788,2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829,9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853,2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Жилищно-коммунальное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хозяйство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1 397,0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925,3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1 274,9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4 093,0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595,5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775,5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5 198,6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562 607,7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558 908,3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583 609,6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523 790,5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495 468,3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25 791,0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31 790,7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23 780,5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22 493,0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23 384,1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32 254,7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34 510,7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16 692,5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14 616,0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14 316,0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спорт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2 921,1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3 812,9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1 700,0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массовой информации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2 644,2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3 537,9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316,3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2 704,6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2 924,8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81710" y="1035288"/>
            <a:ext cx="121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23598" y="260647"/>
            <a:ext cx="228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 таб., </a:t>
            </a:r>
          </a:p>
          <a:p>
            <a:pPr algn="r"/>
            <a:r>
              <a:rPr lang="ru-RU" dirty="0" smtClean="0"/>
              <a:t>тыс. руб.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20079"/>
              </p:ext>
            </p:extLst>
          </p:nvPr>
        </p:nvGraphicFramePr>
        <p:xfrm>
          <a:off x="262558" y="917711"/>
          <a:ext cx="11521280" cy="1806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0862"/>
                <a:gridCol w="1495175"/>
                <a:gridCol w="1420416"/>
                <a:gridCol w="1345657"/>
                <a:gridCol w="1420416"/>
                <a:gridCol w="1218754"/>
              </a:tblGrid>
              <a:tr h="383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год,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Обслуживание муниципального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долга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Межбюджетные трансферты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91 471,1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98 583,7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100 064,6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82 352,2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82 958,6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806 409,9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826 132,1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812 523,3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725 584,9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707 979,4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50590" y="2342054"/>
            <a:ext cx="3081628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2023 г. – 583 609,6 тыс. руб.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2024 г. – 523 790,5 тыс. руб.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2025 г. – 495 468,3 тыс. руб.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87494" y="4596595"/>
            <a:ext cx="3060340" cy="127572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3 316,3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2024 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2 704,6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2025 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2 924,8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5046" y="4622388"/>
            <a:ext cx="3240360" cy="124992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1 700,0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2024 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500,0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2025 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500,0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590" y="4648183"/>
            <a:ext cx="3081628" cy="122413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2024 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2025 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7494" y="2346201"/>
            <a:ext cx="3060340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23 780,5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2024 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22 493,0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2025 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23 384,1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574" y="1835848"/>
            <a:ext cx="3384376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образование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9482" y="1835847"/>
            <a:ext cx="3276364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культуру, кинематографию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574" y="4231296"/>
            <a:ext cx="3384376" cy="57606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здравоохранение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0901" y="4231296"/>
            <a:ext cx="3528392" cy="59640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физическую культуру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9482" y="4251638"/>
            <a:ext cx="3276364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средства массовой информации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574" y="188094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Согласно , функциональной структуре расходов на социально-культурную сферу предусмотрено на 2023 год 629 188,9 тыс. руб., на 2024 год – 564 194,1 тыс. руб., на 2025 год – 536 683,2 тыс. руб.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7080" y="2386375"/>
            <a:ext cx="3240360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16 692,5 тыс. руб.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2024 г.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14 616,0 тыс. руб.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2025 г.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14 316,0 тыс. руб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3064" y="1835848"/>
            <a:ext cx="3528392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социальную политику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08467" y="908720"/>
            <a:ext cx="4174647" cy="15773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образование предусмотрено,  </a:t>
            </a:r>
          </a:p>
          <a:p>
            <a:pPr algn="ctr"/>
            <a:r>
              <a:rPr lang="ru-RU" sz="1600" dirty="0" smtClean="0"/>
              <a:t>2023 г. – 583 609,6 тыс. руб.</a:t>
            </a:r>
          </a:p>
          <a:p>
            <a:pPr algn="ctr"/>
            <a:r>
              <a:rPr lang="ru-RU" sz="1600" dirty="0" smtClean="0"/>
              <a:t>2024 г. – 523 790,5 тыс. руб.</a:t>
            </a:r>
          </a:p>
          <a:p>
            <a:pPr algn="ctr"/>
            <a:r>
              <a:rPr lang="ru-RU" sz="1600" dirty="0" smtClean="0"/>
              <a:t>2025 г. – 495 468,3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3537"/>
              </p:ext>
            </p:extLst>
          </p:nvPr>
        </p:nvGraphicFramePr>
        <p:xfrm>
          <a:off x="262558" y="1268760"/>
          <a:ext cx="7344816" cy="15152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50493"/>
                <a:gridCol w="2386320"/>
                <a:gridCol w="2408003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Дошкольные учреждения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Дополнительное образование детей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705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 –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120 138,6 тыс. руб.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108 261,1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тыс. руб.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96 991,6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 – 406 016,3 тыс. руб.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356 699,9 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338 242,3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35 083,5 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35 770,1 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35 259,3 тыс. 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28356"/>
              </p:ext>
            </p:extLst>
          </p:nvPr>
        </p:nvGraphicFramePr>
        <p:xfrm>
          <a:off x="910630" y="3422916"/>
          <a:ext cx="6048672" cy="16845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8353"/>
                <a:gridCol w="2990319"/>
              </a:tblGrid>
              <a:tr h="7405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Молодежная политика и оздоровление</a:t>
                      </a:r>
                      <a:r>
                        <a:rPr lang="ru-RU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детей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Другие вопросы в области образования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40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 –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2 836,1 тыс. руб.</a:t>
                      </a: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2 509,3 тыс. руб.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2 509,3 тыс. руб.</a:t>
                      </a: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19 535,1 тыс. руб.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20 550,1 тыс. руб.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22 465,8 тыс. руб.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ОБРАЗОВАНИЕ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8" descr="https://school.sibstrin.ru/img/186439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" y="-493"/>
            <a:ext cx="1202652" cy="11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75760" y="3284984"/>
            <a:ext cx="4107354" cy="1822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29 образовательных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12 дошкольных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14 общеобразовательных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3 учреждения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079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ОБРАЗОВАНИЕ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18" descr="https://school.sibstrin.ru/img/186439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" y="-493"/>
            <a:ext cx="1202652" cy="11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0256" y="905977"/>
            <a:ext cx="10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Расходы на образование реализуются в рамках подпрограмм муниципальной программы «Развитие образования в МО «Баяндаевский район» на 2019-2025 годы»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41535"/>
              </p:ext>
            </p:extLst>
          </p:nvPr>
        </p:nvGraphicFramePr>
        <p:xfrm>
          <a:off x="262557" y="2016359"/>
          <a:ext cx="11665296" cy="39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4073"/>
                <a:gridCol w="1274765"/>
                <a:gridCol w="1349752"/>
                <a:gridCol w="12367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 и качества</a:t>
                      </a:r>
                      <a:r>
                        <a:rPr lang="ru-RU" baseline="0" dirty="0" smtClean="0"/>
                        <a:t> дошкольного образования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120 031,6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108 154,1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96 884,6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</a:t>
                      </a:r>
                      <a:r>
                        <a:rPr lang="ru-RU" baseline="0" dirty="0" smtClean="0"/>
                        <a:t> и качества общего образования и дополнительного образования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405 766,3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356 629,9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338 172,3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«Организация отдыха и оздоровления детей и подростков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145,6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3 828,8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3 937,1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</a:t>
                      </a:r>
                      <a:r>
                        <a:rPr lang="ru-RU" baseline="0" dirty="0" smtClean="0"/>
                        <a:t> деятельности Управления образования администрации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18 183,1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19 198,1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21 005,5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 и качества дополнительного образования в МО «Баяндаевский</a:t>
                      </a:r>
                      <a:r>
                        <a:rPr lang="ru-RU" baseline="0" dirty="0" smtClean="0"/>
                        <a:t>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26 669,7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27 356,5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26 079,4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574 796,3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515 167,7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486 078,9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678618" y="161386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5373"/>
              </p:ext>
            </p:extLst>
          </p:nvPr>
        </p:nvGraphicFramePr>
        <p:xfrm>
          <a:off x="553799" y="2502188"/>
          <a:ext cx="11037368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94309"/>
                <a:gridCol w="1290456"/>
                <a:gridCol w="1362147"/>
                <a:gridCol w="1290456"/>
              </a:tblGrid>
              <a:tr h="29883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подпрограмм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финансирования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2023</a:t>
                      </a:r>
                      <a:r>
                        <a:rPr lang="ru-RU" baseline="0" dirty="0" smtClean="0"/>
                        <a:t>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2024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2025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 и качества муниципальных услуг в сфере культурного досуга населения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13 817,6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12</a:t>
                      </a:r>
                      <a:r>
                        <a:rPr lang="ru-RU" baseline="0" dirty="0" smtClean="0"/>
                        <a:t> 024,5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11 996,4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</a:t>
                      </a:r>
                      <a:r>
                        <a:rPr lang="ru-RU" baseline="0" dirty="0" smtClean="0"/>
                        <a:t> деятельности Отдела культуры администрации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9 962,9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10 468,5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11 387,7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23 780,5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22 493,0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23 384,1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КУЛЬТУРУ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98" y="1163543"/>
            <a:ext cx="11348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Расходы по разделу «</a:t>
            </a:r>
            <a:r>
              <a:rPr lang="ru-RU" sz="2000" dirty="0"/>
              <a:t>Культура, </a:t>
            </a:r>
            <a:r>
              <a:rPr lang="ru-RU" sz="2000" dirty="0" smtClean="0"/>
              <a:t>кинематография» планируются в рамках подпрограмм муниципальной программы «Развитие культуры МО «Баяндаевский район» на 2019-2025 годы» 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498408" y="213285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" y="15585"/>
            <a:ext cx="2617002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9763"/>
              </p:ext>
            </p:extLst>
          </p:nvPr>
        </p:nvGraphicFramePr>
        <p:xfrm>
          <a:off x="230437" y="2097464"/>
          <a:ext cx="11697417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0847"/>
                <a:gridCol w="1435296"/>
                <a:gridCol w="1363531"/>
                <a:gridCol w="1187743"/>
              </a:tblGrid>
              <a:tr h="3708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основных мероприятий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финансирования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2023</a:t>
                      </a:r>
                      <a:r>
                        <a:rPr lang="ru-RU" baseline="0" dirty="0" smtClean="0"/>
                        <a:t>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2024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2025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 предоставления мер социальной поддержки и социальных услуг в рамках полномочий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«Выплата пенсии за выслугу лет гражданам, замещавшим должности муниципальной службы Баяндаевского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4 621,3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2 921,3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2 621,3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 деятельности по предоставлению мер социальной поддержки многодетными и малоимущим</a:t>
                      </a:r>
                      <a:r>
                        <a:rPr lang="ru-RU" baseline="0" dirty="0" smtClean="0"/>
                        <a:t> семьям»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10 220,0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10 220,0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10 220,0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«Улучшение жилищных условий молодых семей»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501,9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r>
                        <a:rPr lang="ru-RU" baseline="0" dirty="0" smtClean="0"/>
                        <a:t> по основным мероприятиям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15 819,7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13 743,2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13 443,2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вопросы в области социальной политики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872,8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872,8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872,8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по</a:t>
                      </a:r>
                      <a:r>
                        <a:rPr lang="ru-RU" baseline="0" dirty="0" smtClean="0"/>
                        <a:t> разделу «Социальная политика»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16 692,5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14 616,0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14 316,0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СОЦИАЛЬНУЮ ПОЛИТИКУ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646" y="790209"/>
            <a:ext cx="1105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Расходы по разделу «</a:t>
            </a:r>
            <a:r>
              <a:rPr lang="ru-RU" sz="2000" dirty="0"/>
              <a:t>С</a:t>
            </a:r>
            <a:r>
              <a:rPr lang="ru-RU" sz="2000" dirty="0" smtClean="0"/>
              <a:t>оциальная политика» планируются в рамках муниципальных программ «Социальная поддержка населения Баяндаевского района на 2019-2025 годы», «Молодым семьям – доступное жилье на 2019-2025 годы» 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821670" y="172813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sp>
        <p:nvSpPr>
          <p:cNvPr id="3" name="AutoShape 4" descr="https://zvezdagazeta.ru/wp-content/uploads/2022/03/kultura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etr\Downloads\safety-3502287_19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49" y="-495"/>
            <a:ext cx="2088232" cy="11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774" y="1124744"/>
            <a:ext cx="1104092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«Бюджет для граждан» – это документ, разрабатываемый и публикуемый в открытом доступе финансовым органом соответствующего публичного-правового образования в целях предоставления гражданам актуальной информации о бюджете и отчете о его исполнении в объективной, доступной и простой для понимания форме. </a:t>
            </a:r>
          </a:p>
          <a:p>
            <a:pPr indent="457200" algn="just">
              <a:spcAft>
                <a:spcPts val="600"/>
              </a:spcAft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 представленной информации отражены основные положения бюджета муниципального образования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«Баяндаевский район» на предстоящий 2023 год и на плановый период 2024 и 2025 годов.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ТАКОЕ «БЮДЖЕТ ДЛЯ ГРАЖДАН» ?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70" y="188640"/>
            <a:ext cx="11356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Бюджет муниципального образования формируется в программном формате. Информация о бюджетных ассигнованиях а 2023-2025 годах, отраженных в бюджете, разрезе муниципальных программ и непрограммных расходах представлена в таблице: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78782" y="132741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Перечень муниципальных программ </a:t>
            </a:r>
          </a:p>
          <a:p>
            <a:pPr algn="ctr"/>
            <a:r>
              <a:rPr lang="ru-RU" sz="2000" dirty="0" smtClean="0"/>
              <a:t>на 2023 год и плановый период 2024 и 2025 годов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23369"/>
              </p:ext>
            </p:extLst>
          </p:nvPr>
        </p:nvGraphicFramePr>
        <p:xfrm>
          <a:off x="190550" y="2378736"/>
          <a:ext cx="11723724" cy="42024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6698"/>
                <a:gridCol w="7137883"/>
                <a:gridCol w="1356089"/>
                <a:gridCol w="1431427"/>
                <a:gridCol w="1361627"/>
              </a:tblGrid>
              <a:tr h="234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Наименование муниципальной программы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2023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2024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2025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4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"Развитие образования в МО "Баяндаевский район" на 2019-2025 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574 796,3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515 167,4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486 078,9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24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"Поддержка и развитие физической культуры и спорта в МО "Баяндаевский район" на 2019-2025 годы"</a:t>
                      </a:r>
                      <a:endParaRPr lang="ru-RU" sz="1800" b="0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4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"Развитие культуры в МО "Баяндаевский район" на 2019-2025 годы"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32 179,8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30 892,1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32 549,5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4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"</a:t>
                      </a:r>
                      <a:r>
                        <a:rPr lang="ru-RU" sz="1800" u="none" strike="noStrike" dirty="0">
                          <a:effectLst/>
                        </a:rPr>
                        <a:t>Профилактика </a:t>
                      </a:r>
                      <a:r>
                        <a:rPr lang="ru-RU" sz="1800" u="none" strike="noStrike" dirty="0" smtClean="0">
                          <a:effectLst/>
                        </a:rPr>
                        <a:t>социально-значимых заболеваний на </a:t>
                      </a:r>
                      <a:r>
                        <a:rPr lang="ru-RU" sz="1800" u="none" strike="noStrike" dirty="0">
                          <a:effectLst/>
                        </a:rPr>
                        <a:t>2021-2025 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46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"</a:t>
                      </a:r>
                      <a:r>
                        <a:rPr lang="ru-RU" sz="1800" u="none" strike="noStrike" dirty="0">
                          <a:effectLst/>
                        </a:rPr>
                        <a:t>Молодежная политика на </a:t>
                      </a:r>
                      <a:r>
                        <a:rPr lang="ru-RU" sz="1800" u="none" strike="noStrike" dirty="0" smtClean="0">
                          <a:effectLst/>
                        </a:rPr>
                        <a:t>2019-2025 </a:t>
                      </a:r>
                      <a:r>
                        <a:rPr lang="ru-RU" sz="1800" u="none" strike="noStrike" dirty="0">
                          <a:effectLst/>
                        </a:rPr>
                        <a:t>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74217" y="20353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66019"/>
              </p:ext>
            </p:extLst>
          </p:nvPr>
        </p:nvGraphicFramePr>
        <p:xfrm>
          <a:off x="190550" y="332656"/>
          <a:ext cx="11809312" cy="6281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488832"/>
                <a:gridCol w="1224136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муниципальной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2023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2024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2025 год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"Социальная поддержка населения Баяндаевского района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14 961,3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13 261,3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12</a:t>
                      </a:r>
                      <a:r>
                        <a:rPr lang="ru-RU" baseline="0" dirty="0" smtClean="0"/>
                        <a:t> 961,3</a:t>
                      </a:r>
                      <a:endParaRPr lang="ru-RU" dirty="0"/>
                    </a:p>
                  </a:txBody>
                  <a:tcPr/>
                </a:tc>
              </a:tr>
              <a:tr h="94700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"Энергосбережение и повышение энергетической эффективности в МО "Баяндаевский район"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"Молодым семьям - доступное жилье на 2019-2025 годы"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878,4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501,9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501,9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"Комплексное развитие сельских территорий МО "Баяндаевский район" на 2020-2025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555,5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555,5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555,5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"Повышение безопасности дорожного движения в МО "Баяндаевский район" на 2019-2025 годы 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448,9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472,3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"Охрана окружающей среды в МО "Баяндаевский район"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4 693,1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"Профилактика правонарушений и социального сиротства в Баяндаевском районе"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45,0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11800"/>
              </p:ext>
            </p:extLst>
          </p:nvPr>
        </p:nvGraphicFramePr>
        <p:xfrm>
          <a:off x="190550" y="260648"/>
          <a:ext cx="11809312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798"/>
                <a:gridCol w="7406090"/>
                <a:gridCol w="1296144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муниципальной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2023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2024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2025 год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"Профилактика терроризма и экстремизма на территории МО "Баяндаевский район"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191,5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"Управление муниципальными финансами в МО "Баяндаевский район" на 2023-2027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111 432,1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93</a:t>
                      </a:r>
                      <a:r>
                        <a:rPr lang="ru-RU" baseline="0" dirty="0" smtClean="0"/>
                        <a:t> 763,2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95 191,7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"Совершенствование механизмов управления экономическим развитием" на 2019-2025 годы"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67 526,3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62 251,4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65 996,6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Итого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805 095,3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718 000,7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699 889,8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Непрограммные расходы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7 428,0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7 584,2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8 089,6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767 168,9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725 584,9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707 979,4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1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333" y="4691010"/>
            <a:ext cx="390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КОНТАКТНАЯ ИНФОРМАЦИЯ 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438" y="1817821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Материал подготовлен Финансовым управлением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администрации МО «Баяндаевский район»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666" y="5091120"/>
            <a:ext cx="9865096" cy="923330"/>
          </a:xfrm>
          <a:prstGeom prst="rect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Иркутская область,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Баяндаевский район,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с. Баяндай, ул. Бутунаева, 2.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3465" y="5630148"/>
            <a:ext cx="3420380" cy="38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8(39537) 9-12-41,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fin40@gfu.ru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s://static.tildacdn.com/tild3866-6466-4137-a363-613835633236/telefo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9636" y="5608772"/>
            <a:ext cx="433829" cy="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0651" y="3225551"/>
            <a:ext cx="10962050" cy="3108543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u="sng" dirty="0" smtClean="0">
                <a:solidFill>
                  <a:schemeClr val="tx1">
                    <a:lumMod val="95000"/>
                  </a:schemeClr>
                </a:solidFill>
              </a:rPr>
              <a:t>Задачи:</a:t>
            </a:r>
            <a:r>
              <a:rPr lang="ru-RU" sz="2400" u="sng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Систематизация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характеристик бюджета;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Привлечение внимания к формированию и расходованию общественных финансов;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Расширение участия граждан в процессе принятия решений в бюджетной сфере;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Повышение уровня финансово-правовых знаний и общей гражданской активности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42" y="908720"/>
            <a:ext cx="109620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tx1">
                    <a:lumMod val="95000"/>
                  </a:schemeClr>
                </a:solidFill>
              </a:rPr>
              <a:t>Цели: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Повышение финансовой грамотности;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Раскрытие информации о бюджете муниципального района и деятельности органов власти;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Расширение возможностей взаимодействия органов власти и граждан  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ТАКОЕ «БЮДЖЕТ ДЛЯ ГРАЖДАН» ?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73" y="764704"/>
            <a:ext cx="11250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smtClean="0"/>
              <a:t>Важнейшие части бюджета – это его доходная и расходная часть: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124" y="2980693"/>
            <a:ext cx="4965990" cy="1200329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Доходы – </a:t>
            </a:r>
          </a:p>
          <a:p>
            <a:pPr algn="ctr"/>
            <a:r>
              <a:rPr lang="ru-RU" sz="2400" dirty="0" smtClean="0"/>
              <a:t>поступающие в бюджет денежные средства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35332" y="2980695"/>
            <a:ext cx="5211604" cy="2677656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Расходы – </a:t>
            </a:r>
          </a:p>
          <a:p>
            <a:pPr algn="ctr"/>
            <a:r>
              <a:rPr lang="ru-RU" sz="2400" dirty="0" smtClean="0"/>
              <a:t>выплачиваемые из бюджета денежные средства, направляемые на финансовое обеспечение задач и функций государственного и местного самоуправления</a:t>
            </a:r>
            <a:endParaRPr lang="ru-RU" sz="2400" dirty="0"/>
          </a:p>
        </p:txBody>
      </p:sp>
      <p:pic>
        <p:nvPicPr>
          <p:cNvPr id="1026" name="Picture 2" descr="https://i.pinimg.com/originals/4a/ed/f3/4aedf3d8e58961b4367b3b8f7b32ea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" y="4572696"/>
            <a:ext cx="2681493" cy="20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38" y="836712"/>
            <a:ext cx="10945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Бюджет муниципального образования «Баяндаевский район» – это главный финансовый документ муниципального района, в котором закрепляются все его планируемые на очередной финансовый год и плановый период доходы и расходы с целью решения вопросов местного значения. Составление, рассмотрение, утверждение, исполнение, контроль за исполнением местного бюджета осуществляются с соблюдением норм законодательства.  </a:t>
            </a:r>
            <a:endParaRPr lang="ru-RU" sz="2400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980728"/>
            <a:ext cx="1086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Бюджетная политика включает в себя определение соотношения между доходной и расходной частями бюджета. Здесь возможны три варианта: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3139877"/>
            <a:ext cx="273776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85" y="3139877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3139877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500" y="2640896"/>
            <a:ext cx="399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Сбалансированность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1728" y="2640896"/>
            <a:ext cx="23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Дефицит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650" y="2627701"/>
            <a:ext cx="253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Профицит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015" y="5644728"/>
            <a:ext cx="245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= 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3446" y="5644728"/>
            <a:ext cx="24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&lt;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7294" y="5627985"/>
            <a:ext cx="24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&gt;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85" y="4357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06860" y="4354021"/>
            <a:ext cx="35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3933" y="38501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203425" y="47265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72776" y="4723353"/>
            <a:ext cx="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955530" y="3792326"/>
            <a:ext cx="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98" y="980726"/>
            <a:ext cx="10885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Бюджетная система Российской Федерации – основанная на экономических отношениях  и государственном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56992" y="2695905"/>
            <a:ext cx="9217025" cy="6771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ФЕДЕРАЛЬНЫЙ УРОВЕНЬ</a:t>
            </a:r>
          </a:p>
          <a:p>
            <a:r>
              <a:rPr lang="ru-RU" dirty="0" smtClean="0"/>
              <a:t>Федеральный бюджет и бюджеты государственных внебюджетных фондов РФ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6992" y="3873996"/>
            <a:ext cx="9217025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РЕГИОНАЛЬНЫЙ УРОВЕНЬ</a:t>
            </a:r>
          </a:p>
          <a:p>
            <a:pPr algn="ctr"/>
            <a:r>
              <a:rPr lang="ru-RU" dirty="0" smtClean="0"/>
              <a:t>Бюджеты субъектов РФ и 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56992" y="5299854"/>
            <a:ext cx="9217025" cy="677108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МУНИЦИПАЛЬНЫЙ УРОВЕНЬ</a:t>
            </a:r>
          </a:p>
          <a:p>
            <a:pPr algn="ctr"/>
            <a:r>
              <a:rPr lang="ru-RU" dirty="0" smtClean="0"/>
              <a:t>Местные бюджеты 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БЮДЖЕТНАЯ СИСТЕМА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9655" y="1314933"/>
            <a:ext cx="9937104" cy="74591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Составление проекта бюджета на очередной финансовый год и плановый период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(июль-октябрь)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4646" y="2348880"/>
            <a:ext cx="9936036" cy="648072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Рассмотрение проекта бюджета и его утверждение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(ноябрь-декабрь)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4646" y="3501008"/>
            <a:ext cx="9936036" cy="72008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Исполнение бюджета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(январь-декабрь)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4646" y="4797152"/>
            <a:ext cx="9936036" cy="57606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Отчетность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(январь-декабрь)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70135">
            <a:off x="266976" y="1442141"/>
            <a:ext cx="754450" cy="1361722"/>
          </a:xfrm>
          <a:prstGeom prst="curved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21421758">
            <a:off x="11026347" y="2517207"/>
            <a:ext cx="788286" cy="1548172"/>
          </a:xfrm>
          <a:prstGeom prst="curvedLeftArrow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327488">
            <a:off x="340047" y="3673679"/>
            <a:ext cx="648072" cy="1429717"/>
          </a:xfrm>
          <a:prstGeom prst="curved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БЮДЖЕТНЫЙ ПРОЦЕСС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10065</TotalTime>
  <Words>3088</Words>
  <Application>Microsoft Office PowerPoint</Application>
  <PresentationFormat>Произвольный</PresentationFormat>
  <Paragraphs>1023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574</cp:revision>
  <dcterms:created xsi:type="dcterms:W3CDTF">2022-10-17T09:00:13Z</dcterms:created>
  <dcterms:modified xsi:type="dcterms:W3CDTF">2022-12-23T06:41:33Z</dcterms:modified>
</cp:coreProperties>
</file>